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42"/>
  </p:notesMasterIdLst>
  <p:sldIdLst>
    <p:sldId id="256" r:id="rId2"/>
    <p:sldId id="526" r:id="rId3"/>
    <p:sldId id="528" r:id="rId4"/>
    <p:sldId id="529" r:id="rId5"/>
    <p:sldId id="530" r:id="rId6"/>
    <p:sldId id="557" r:id="rId7"/>
    <p:sldId id="584" r:id="rId8"/>
    <p:sldId id="585" r:id="rId9"/>
    <p:sldId id="546" r:id="rId10"/>
    <p:sldId id="547" r:id="rId11"/>
    <p:sldId id="554" r:id="rId12"/>
    <p:sldId id="555" r:id="rId13"/>
    <p:sldId id="556" r:id="rId14"/>
    <p:sldId id="586" r:id="rId15"/>
    <p:sldId id="587" r:id="rId16"/>
    <p:sldId id="588" r:id="rId17"/>
    <p:sldId id="589" r:id="rId18"/>
    <p:sldId id="558" r:id="rId19"/>
    <p:sldId id="559" r:id="rId20"/>
    <p:sldId id="590" r:id="rId21"/>
    <p:sldId id="591" r:id="rId22"/>
    <p:sldId id="560" r:id="rId23"/>
    <p:sldId id="561" r:id="rId24"/>
    <p:sldId id="564" r:id="rId25"/>
    <p:sldId id="577" r:id="rId26"/>
    <p:sldId id="579" r:id="rId27"/>
    <p:sldId id="565" r:id="rId28"/>
    <p:sldId id="568" r:id="rId29"/>
    <p:sldId id="569" r:id="rId30"/>
    <p:sldId id="570" r:id="rId31"/>
    <p:sldId id="566" r:id="rId32"/>
    <p:sldId id="592" r:id="rId33"/>
    <p:sldId id="593" r:id="rId34"/>
    <p:sldId id="580" r:id="rId35"/>
    <p:sldId id="594" r:id="rId36"/>
    <p:sldId id="596" r:id="rId37"/>
    <p:sldId id="597" r:id="rId38"/>
    <p:sldId id="595" r:id="rId39"/>
    <p:sldId id="598" r:id="rId40"/>
    <p:sldId id="599" r:id="rId41"/>
  </p:sldIdLst>
  <p:sldSz cx="9144000" cy="6858000" type="screen4x3"/>
  <p:notesSz cx="6858000" cy="9144000"/>
  <p:embeddedFontLst>
    <p:embeddedFont>
      <p:font typeface="Tahoma" pitchFamily="34" charset="0"/>
      <p:regular r:id="rId43"/>
      <p:bold r:id="rId44"/>
    </p:embeddedFont>
    <p:embeddedFont>
      <p:font typeface="Calibri" pitchFamily="34" charset="0"/>
      <p:regular r:id="rId45"/>
      <p:bold r:id="rId46"/>
      <p:italic r:id="rId47"/>
      <p:boldItalic r:id="rId4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2245216-FBC9-4837-88EB-B7D3141FD136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FF4DAE5A-1C11-4A4D-AC8C-9B93D4DAE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1416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7352D-DDD1-4298-9B8D-CCDA17CF7C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79959-4308-4864-9E89-C4729B3F7F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DF98D-6D27-4ED1-9A59-3BE4C2DFB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B7DEB-3F9F-47DE-BB16-601718185C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C21E5-2714-4F6D-ADA2-BB33AB6D59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A0A23-45AC-4B34-99F8-4BA93D6DFE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45BB8-2BF0-4765-8EBB-4F2453318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5507D-5AA2-4A77-9343-D9E39A0FFF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55CE8-6BE9-4987-9DDB-68FD98A1C4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B8983-12DC-4DC1-8798-9C81BD50E8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22A04-C85F-4BD0-83FF-888B3A03A8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6B38D-B82C-4D5C-85A1-7DE7CB386B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5AE5D94F-EC06-4570-9C54-82D5E9DEE3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09" r:id="rId1"/>
    <p:sldLayoutId id="2147484810" r:id="rId2"/>
    <p:sldLayoutId id="2147484799" r:id="rId3"/>
    <p:sldLayoutId id="2147484800" r:id="rId4"/>
    <p:sldLayoutId id="2147484801" r:id="rId5"/>
    <p:sldLayoutId id="2147484802" r:id="rId6"/>
    <p:sldLayoutId id="2147484803" r:id="rId7"/>
    <p:sldLayoutId id="2147484804" r:id="rId8"/>
    <p:sldLayoutId id="2147484805" r:id="rId9"/>
    <p:sldLayoutId id="2147484806" r:id="rId10"/>
    <p:sldLayoutId id="2147484807" r:id="rId11"/>
    <p:sldLayoutId id="214748480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86200"/>
            <a:ext cx="7772400" cy="1143000"/>
          </a:xfrm>
        </p:spPr>
        <p:txBody>
          <a:bodyPr/>
          <a:lstStyle/>
          <a:p>
            <a:pPr algn="ctr"/>
            <a:r>
              <a:rPr lang="sr-Cyrl-BA" sz="3200" b="1"/>
              <a:t>ДЕГЕНЕРАТИВНА ОБОЉЕЊА КИЧМЕ</a:t>
            </a:r>
            <a:endParaRPr lang="en-US" altLang="en-US" sz="32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406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>
                <a:solidFill>
                  <a:srgbClr val="FF0000"/>
                </a:solidFill>
              </a:rPr>
              <a:t>ИСПИТИВАЊЕ ПОКРЕТЉИВОСТИ ВРАТНЕ КИЧМЕ</a:t>
            </a:r>
            <a:endParaRPr lang="en-US" sz="2800" b="1">
              <a:solidFill>
                <a:srgbClr val="FF0000"/>
              </a:solidFill>
            </a:endParaRP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685800" y="1447800"/>
            <a:ext cx="8458200" cy="4114800"/>
          </a:xfrm>
        </p:spPr>
        <p:txBody>
          <a:bodyPr/>
          <a:lstStyle/>
          <a:p>
            <a:r>
              <a:rPr lang="ru-RU" b="1"/>
              <a:t>Флексија </a:t>
            </a:r>
            <a:r>
              <a:rPr lang="ru-RU"/>
              <a:t>- пацијент нормално може додирнути брадом грудни кош, а уколико не може потребно је измерити постојећу дистанцу брада-грудни кош.</a:t>
            </a:r>
          </a:p>
          <a:p>
            <a:pPr>
              <a:buFont typeface="Wingdings" pitchFamily="2" charset="2"/>
              <a:buNone/>
            </a:pPr>
            <a:r>
              <a:rPr lang="ru-RU"/>
              <a:t>     Нормалан обим флексије је 0-80⁰.</a:t>
            </a:r>
          </a:p>
          <a:p>
            <a:r>
              <a:rPr lang="ru-RU" b="1"/>
              <a:t>Екстензија</a:t>
            </a:r>
            <a:r>
              <a:rPr lang="ru-RU"/>
              <a:t> - тражити од пацијента да забаци главу уназад, што је више могуће. Нормалан обим екстензије је 0-50⁰.</a:t>
            </a:r>
          </a:p>
          <a:p>
            <a:r>
              <a:rPr lang="ru-RU" b="1"/>
              <a:t>Лева и десна латерална флексија </a:t>
            </a:r>
            <a:r>
              <a:rPr lang="ru-RU"/>
              <a:t>- тражити од пацијента да додирне главом једно, па друго раме. Нормалан обим латералне флексије је 0-45⁰.</a:t>
            </a:r>
          </a:p>
          <a:p>
            <a:r>
              <a:rPr lang="ru-RU" b="1"/>
              <a:t>Ротација</a:t>
            </a:r>
            <a:r>
              <a:rPr lang="ru-RU"/>
              <a:t> - тражити од пацијента да ротира главу од једног ка другом рамену.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Нормалан обим ротације је 0-80⁰.</a:t>
            </a:r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BFE8C6-5957-44E3-A541-726DF9942826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5400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Едукација пацијената са цервикалном синдромом </a:t>
            </a:r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7848600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/>
              <a:t>Направите чешће паузу уколико возите на дужим релацијама или сатима радите за компјутером.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Држите главу лагано забачену уназад, изнад кичме, да смањите напрезање вратне мускулатуре.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Подесите свој сто, столицу и компјутер тако да монитор буде у висини очију.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 Колена би требала бити лагано изнад нивоа кукова.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Препоручује се кориштење столица са наслоњачима за руке.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CA3BAF-3765-4F3B-B725-935C93A7DAE8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2581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Едукација пацијената</a:t>
            </a:r>
            <a:endParaRPr lang="en-US" sz="3600"/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8305800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/>
              <a:t>Избегавајте држање телефона између уха и рамена када разговарате.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Истежите се што чешће уколико радите за столом.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Истежите рамена и лопатице заједно, а затим се релаксирајте.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Радите вежбе за јачање мускулатуре грудног коша. Истежите мишиће предње стране грудног коша и и ојачајте мишиће предње и задње стране рамена, који чине добар ослонац за врат.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Избегавајте спавање на стомаку.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Изаберите јастук који подржава природну закривљеност врата.</a:t>
            </a:r>
            <a:endParaRPr lang="en-US"/>
          </a:p>
          <a:p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80FB62-B4D9-46C3-B6BE-4A575EA9E469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30647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Рехабилитациони третман цервикалног синдрома у акутном стадијуму</a:t>
            </a:r>
          </a:p>
        </p:txBody>
      </p:sp>
      <p:sp>
        <p:nvSpPr>
          <p:cNvPr id="163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редукције  бола;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растерећење и ограничење покрета (мировање);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позиционирање (одговарајући јастук који главу држи у неутралном положају);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оковратник (Шанцова крагна);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/>
              <a:t>тракција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437E98-A744-465A-977B-964641D0B5E7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17958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/>
              <a:t>Медицинска рехабилитација цервикалног синдрома у акутном стадијуму</a:t>
            </a:r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Tahoma" pitchFamily="34" charset="0"/>
              <a:buAutoNum type="romanUcPeriod"/>
            </a:pPr>
            <a:r>
              <a:rPr lang="en-US"/>
              <a:t>Растерећење вратног дела кичме – </a:t>
            </a:r>
          </a:p>
          <a:p>
            <a:pPr marL="514350" indent="-514350">
              <a:buFont typeface="Wingdings" pitchFamily="2" charset="2"/>
              <a:buNone/>
            </a:pPr>
            <a:endParaRPr lang="en-US"/>
          </a:p>
          <a:p>
            <a:pPr marL="514350" indent="-514350">
              <a:buFont typeface="Wingdings" pitchFamily="2" charset="2"/>
              <a:buChar char="q"/>
            </a:pPr>
            <a:r>
              <a:rPr lang="en-US"/>
              <a:t>Лежањем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/>
              <a:t>Ношењем оковратника: саветује се мека Шанцова крагна, 6-8 недељапреко дана и ноћи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/>
              <a:t>Тракција или екстензија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8CEB3A-4A06-40BA-866A-2E403E10184E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 advTm="18253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/>
              <a:t>Медицинска рехабилитација цервикалног синдрома у акутном стадијуму</a:t>
            </a:r>
            <a:endParaRPr lang="en-US" sz="24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None/>
              <a:defRPr/>
            </a:pPr>
            <a:r>
              <a:rPr lang="sr-Cyrl-RS" dirty="0"/>
              <a:t>Код тракција су посебно важна 2 елемента:</a:t>
            </a:r>
          </a:p>
          <a:p>
            <a:pPr marL="514350" indent="-514350">
              <a:buFontTx/>
              <a:buChar char="-"/>
              <a:defRPr/>
            </a:pPr>
            <a:r>
              <a:rPr lang="sr-Cyrl-RS" dirty="0"/>
              <a:t>Правац тракција треба да одговара осовини кичемног стуба</a:t>
            </a:r>
          </a:p>
          <a:p>
            <a:pPr marL="514350" indent="-514350">
              <a:buFontTx/>
              <a:buChar char="-"/>
              <a:defRPr/>
            </a:pPr>
            <a:r>
              <a:rPr lang="sr-Cyrl-RS" dirty="0"/>
              <a:t>Цервикална лордоза треба да је исправљена (брада спуштена, подигнуто теме).</a:t>
            </a:r>
          </a:p>
          <a:p>
            <a:pPr marL="514350" indent="-514350">
              <a:buFontTx/>
              <a:buChar char="-"/>
              <a:defRPr/>
            </a:pPr>
            <a:r>
              <a:rPr lang="sr-Cyrl-RS" dirty="0"/>
              <a:t>Најчешће се користи </a:t>
            </a:r>
            <a:r>
              <a:rPr lang="sr-Cyrl-RS" b="1" u="sng" dirty="0"/>
              <a:t>интермитентна тракција </a:t>
            </a:r>
            <a:r>
              <a:rPr lang="sr-Cyrl-RS" dirty="0"/>
              <a:t>(тракциона сила од 1/6 – ¼ ТТ, траје 30 секунди, пауза 60 секунди) која траје 5-15 минута. </a:t>
            </a:r>
          </a:p>
          <a:p>
            <a:pPr marL="514350" indent="-514350">
              <a:buFont typeface="Wingdings" pitchFamily="2" charset="2"/>
              <a:buNone/>
              <a:defRPr/>
            </a:pPr>
            <a:endParaRPr lang="sr-Cyrl-RS" dirty="0">
              <a:solidFill>
                <a:schemeClr val="accent6"/>
              </a:solidFill>
            </a:endParaRPr>
          </a:p>
          <a:p>
            <a:pPr marL="514350" indent="-514350"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6"/>
                </a:solidFill>
              </a:rPr>
              <a:t>II</a:t>
            </a:r>
            <a:r>
              <a:rPr lang="en-US" dirty="0"/>
              <a:t>   </a:t>
            </a:r>
            <a:r>
              <a:rPr lang="sr-Cyrl-RS" dirty="0"/>
              <a:t>Медикаментозна терапија – НСАИл, аналгетици, анкисолитици, Б витамини, локална апликација анестетика, кортикостероида. </a:t>
            </a:r>
            <a:endParaRPr 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8C614A5-CA59-4575-9E53-A8131CDE9338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35553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/>
              <a:t>Медицинска рехабилитација цервикалног синдрома у акутном стадијуму</a:t>
            </a:r>
            <a:endParaRPr lang="en-US" sz="2400"/>
          </a:p>
        </p:txBody>
      </p:sp>
      <p:sp>
        <p:nvSpPr>
          <p:cNvPr id="194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828800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rgbClr val="92D050"/>
                </a:solidFill>
              </a:rPr>
              <a:t>III </a:t>
            </a:r>
            <a:r>
              <a:rPr lang="en-US"/>
              <a:t>   Мануелна терапија –</a:t>
            </a:r>
          </a:p>
          <a:p>
            <a:pPr>
              <a:buFont typeface="Wingdings" pitchFamily="2" charset="2"/>
              <a:buNone/>
            </a:pPr>
            <a:r>
              <a:rPr lang="en-US"/>
              <a:t>     Мануелном терапијом се делује на интервертебралне, фасет зглобове вертебралног динамичког сегмента у случајевима њихове сублуксације.</a:t>
            </a:r>
          </a:p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6235DB5-4077-47CA-B191-75AB7FCED427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  <p:transition advTm="10644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/>
              <a:t>Медицинска рехабилитација цервикалног синдрома у акутном стадијуму</a:t>
            </a:r>
            <a:endParaRPr lang="en-US" sz="2400"/>
          </a:p>
        </p:txBody>
      </p:sp>
      <p:sp>
        <p:nvSpPr>
          <p:cNvPr id="204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>
                <a:solidFill>
                  <a:srgbClr val="92D050"/>
                </a:solidFill>
              </a:rPr>
              <a:t>IV</a:t>
            </a:r>
            <a:r>
              <a:rPr lang="sr-Latn-CS"/>
              <a:t>    </a:t>
            </a:r>
            <a:r>
              <a:rPr lang="en-US"/>
              <a:t>Физикална терапија у лечењеу акутног бола: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lnSpc>
                <a:spcPct val="150000"/>
              </a:lnSpc>
            </a:pPr>
            <a:r>
              <a:rPr lang="en-US"/>
              <a:t>ТЕНС терапија</a:t>
            </a:r>
          </a:p>
          <a:p>
            <a:pPr>
              <a:lnSpc>
                <a:spcPct val="150000"/>
              </a:lnSpc>
            </a:pPr>
            <a:r>
              <a:rPr lang="en-US"/>
              <a:t>Акупунктура</a:t>
            </a:r>
          </a:p>
          <a:p>
            <a:pPr>
              <a:lnSpc>
                <a:spcPct val="150000"/>
              </a:lnSpc>
            </a:pPr>
            <a:r>
              <a:rPr lang="en-US"/>
              <a:t>Магнетотерапија</a:t>
            </a:r>
          </a:p>
          <a:p>
            <a:pPr>
              <a:lnSpc>
                <a:spcPct val="150000"/>
              </a:lnSpc>
            </a:pPr>
            <a:r>
              <a:rPr lang="en-US"/>
              <a:t>Биостимулативни ласер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20E0E35-4880-48A5-B957-FB5A31C9D279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ransition advTm="9567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Терапија у субакутном и хроничном стадијуму</a:t>
            </a:r>
          </a:p>
        </p:txBody>
      </p:sp>
      <p:sp>
        <p:nvSpPr>
          <p:cNvPr id="215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/>
              <a:t>Кинезитерапија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Објаснити заштитне положаје у активностима свакодневног живота и радним активностима.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Избегавати нагле покрете хиперфлексије и хиперекстензије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Физикална терапија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4FCED44-76B8-466A-8C5F-5E2799F42F4E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 advTm="1482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Физикална терапија за хронични цервикални синдром</a:t>
            </a:r>
          </a:p>
        </p:txBody>
      </p:sp>
      <p:sp>
        <p:nvSpPr>
          <p:cNvPr id="225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u="sng"/>
              <a:t>Термотерапија</a:t>
            </a:r>
            <a:r>
              <a:rPr lang="en-US"/>
              <a:t>: парафин, пелоидотерапија, парафанго, загрејана глина, ИР,КТД. </a:t>
            </a:r>
          </a:p>
          <a:p>
            <a:pPr>
              <a:buFont typeface="Wingdings" pitchFamily="2" charset="2"/>
              <a:buChar char="Ø"/>
            </a:pPr>
            <a:r>
              <a:rPr lang="en-US" u="sng"/>
              <a:t>Електротерапија</a:t>
            </a:r>
            <a:r>
              <a:rPr lang="en-US"/>
              <a:t>: СГ, ЕФ лекова (са аноде-  новокаина, кортикостероиди; са катоде- КЈ); ДДС, ТЕНС, ИФС. </a:t>
            </a:r>
          </a:p>
          <a:p>
            <a:pPr>
              <a:buFont typeface="Wingdings" pitchFamily="2" charset="2"/>
              <a:buChar char="Ø"/>
            </a:pPr>
            <a:r>
              <a:rPr lang="en-US" u="sng"/>
              <a:t>Ултрасонотерапија</a:t>
            </a:r>
            <a:r>
              <a:rPr lang="en-US"/>
              <a:t>: због свог аналгетског, антиинфламаторног дејства. 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9D4DDD7-85EA-4C5E-8A27-36DE8D105F7E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 advTm="35685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 b="1"/>
              <a:t>Дегенеративни реуматизам</a:t>
            </a:r>
            <a:endParaRPr lang="en-US" sz="3600" b="1"/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sr-Cyrl-CS" altLang="en-US" b="1" dirty="0"/>
              <a:t>Реуматизам периферних зглобова</a:t>
            </a:r>
            <a:r>
              <a:rPr lang="x-none" altLang="en-US" b="1"/>
              <a:t> </a:t>
            </a:r>
            <a:r>
              <a:rPr lang="sr-Cyrl-CS" altLang="en-US" b="1" dirty="0"/>
              <a:t>–</a:t>
            </a:r>
            <a:r>
              <a:rPr lang="x-none" altLang="en-US" b="1"/>
              <a:t> </a:t>
            </a:r>
            <a:r>
              <a:rPr lang="x-none" altLang="en-US" b="1">
                <a:solidFill>
                  <a:srgbClr val="FF0000"/>
                </a:solidFill>
              </a:rPr>
              <a:t>артрозе</a:t>
            </a:r>
          </a:p>
          <a:p>
            <a:pPr marL="0" indent="0" fontAlgn="auto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sr-Latn-CS" altLang="en-US" dirty="0"/>
          </a:p>
          <a:p>
            <a:pPr fontAlgn="auto">
              <a:spcBef>
                <a:spcPts val="18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sr-Cyrl-CS" altLang="en-US" b="1" dirty="0"/>
              <a:t>Дегенеративно реуматско обољење кичменог стуба – </a:t>
            </a:r>
            <a:r>
              <a:rPr lang="x-none" altLang="en-US" b="1">
                <a:solidFill>
                  <a:srgbClr val="FF0000"/>
                </a:solidFill>
              </a:rPr>
              <a:t>спондилозе</a:t>
            </a:r>
            <a:r>
              <a:rPr lang="x-none" altLang="en-US"/>
              <a:t>:</a:t>
            </a:r>
          </a:p>
          <a:p>
            <a:pPr lvl="1" fontAlgn="auto"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x-none" altLang="en-US" sz="2400"/>
              <a:t>Цервикални синдром</a:t>
            </a:r>
          </a:p>
          <a:p>
            <a:pPr lvl="1" fontAlgn="auto">
              <a:spcBef>
                <a:spcPts val="18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x-none" altLang="en-US" sz="2400"/>
              <a:t>Лумбални синдром</a:t>
            </a:r>
            <a:endParaRPr lang="sr-Latn-CS" altLang="en-US" sz="24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2F32166-E766-4C9A-B02F-8049DD858990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 advTm="12777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Физикална терапија за хронични цервикални синдром</a:t>
            </a:r>
            <a:endParaRPr lang="en-US"/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u="sng"/>
              <a:t>Хидротерапија </a:t>
            </a:r>
          </a:p>
          <a:p>
            <a:pPr>
              <a:buFont typeface="Wingdings" pitchFamily="2" charset="2"/>
              <a:buChar char="Ø"/>
            </a:pPr>
            <a:r>
              <a:rPr lang="en-US" u="sng"/>
              <a:t>Балнеотерапија  </a:t>
            </a:r>
          </a:p>
          <a:p>
            <a:pPr>
              <a:buFont typeface="Wingdings" pitchFamily="2" charset="2"/>
              <a:buChar char="Ø"/>
            </a:pPr>
            <a:r>
              <a:rPr lang="en-US" u="sng"/>
              <a:t>Фототерапија</a:t>
            </a:r>
            <a:r>
              <a:rPr lang="en-US"/>
              <a:t>  </a:t>
            </a:r>
          </a:p>
          <a:p>
            <a:pPr>
              <a:buFont typeface="Wingdings" pitchFamily="2" charset="2"/>
              <a:buChar char="Ø"/>
            </a:pPr>
            <a:r>
              <a:rPr lang="en-US" u="sng"/>
              <a:t>Магнетатерапија</a:t>
            </a:r>
            <a:endParaRPr lang="en-US"/>
          </a:p>
          <a:p>
            <a:pPr>
              <a:buFont typeface="Wingdings" pitchFamily="2" charset="2"/>
              <a:buChar char="Ø"/>
            </a:pPr>
            <a:r>
              <a:rPr lang="en-US" u="sng"/>
              <a:t>Ласеротерапија</a:t>
            </a:r>
            <a:endParaRPr lang="en-US"/>
          </a:p>
          <a:p>
            <a:pPr>
              <a:buFont typeface="Wingdings" pitchFamily="2" charset="2"/>
              <a:buChar char="Ø"/>
            </a:pPr>
            <a:r>
              <a:rPr lang="en-US" u="sng"/>
              <a:t>Мануелна масажа</a:t>
            </a:r>
            <a:endParaRPr lang="en-US"/>
          </a:p>
          <a:p>
            <a:endParaRPr 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58C3C32-C362-49E1-BBE7-AB7E6044C3E7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ransition advTm="10553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Физикална терапија за хронични цервикални синдром</a:t>
            </a:r>
            <a:endParaRPr lang="en-US" sz="2800"/>
          </a:p>
        </p:txBody>
      </p:sp>
      <p:sp>
        <p:nvSpPr>
          <p:cNvPr id="245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/>
              <a:t>Кинезитерапија:</a:t>
            </a:r>
          </a:p>
          <a:p>
            <a:r>
              <a:rPr lang="en-US"/>
              <a:t>- корективне вежбе се раде због тога што у условима лошег држања долази до преоптерећења вратног дела, што олакшава настанак сомтома и убрзава насанак дегенеративних процеса.</a:t>
            </a:r>
          </a:p>
          <a:p>
            <a:r>
              <a:rPr lang="en-US"/>
              <a:t>- вежбе за јачање мишића који показују дефицит мишићне снаге</a:t>
            </a:r>
          </a:p>
          <a:p>
            <a:r>
              <a:rPr lang="en-US"/>
              <a:t>Ергономско саветовање </a:t>
            </a:r>
          </a:p>
          <a:p>
            <a:endParaRPr 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D0245B-AA28-45DB-979B-5E98A2F6B160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  <p:transition advTm="3086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 sz="3600" b="1"/>
              <a:t>Физикална терапија цервикалног синдрома</a:t>
            </a:r>
          </a:p>
        </p:txBody>
      </p:sp>
      <p:sp>
        <p:nvSpPr>
          <p:cNvPr id="256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/>
              <a:t>Најефикаснији начин враћања функције је комбинација терапијског вежбања и едукације пацијента.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Током едукације узима се у обзир радно место и животне навике сваког пацијента.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Кинезитерапија укључује: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Вежбе за покретљивост вратне кичме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Вежбе за јачање мишићне снаге и издржљивости врата (изометријске вежбе са отпором),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Корективне вежбе-постурална реедукација,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Вежбе за активирање зглобова раменог појаса.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3C00DE-892D-4B91-A297-B25EA1821024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ransition advTm="29235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Препоруке за фиикалну терапију код пацијената са цервикалним синдромом</a:t>
            </a:r>
          </a:p>
        </p:txBody>
      </p:sp>
      <p:sp>
        <p:nvSpPr>
          <p:cNvPr id="266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828800"/>
            <a:ext cx="7391400" cy="4114800"/>
          </a:xfrm>
        </p:spPr>
        <p:txBody>
          <a:bodyPr/>
          <a:lstStyle/>
          <a:p>
            <a:r>
              <a:rPr lang="ru-RU"/>
              <a:t>Сваком пацијенту са болним вратом потребно је ергономско саветовање.</a:t>
            </a:r>
          </a:p>
          <a:p>
            <a:r>
              <a:rPr lang="ru-RU"/>
              <a:t>1. Као базични третман за све пацијенте, треба користити програм активне физикалне терапије за мишиће врата и рамена. Ово ће укључити: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• Активне вежбе истезања,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• Динамичке вежбе јачања мускулатуре,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• Вежбе у кућном програму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9159A3-507D-422C-BA62-C07F945E8A24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 advTm="264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Кинезитерапија </a:t>
            </a:r>
          </a:p>
        </p:txBody>
      </p:sp>
      <p:sp>
        <p:nvSpPr>
          <p:cNvPr id="276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Редовним спровођењем кинезитерапије у кућним условима постиже се значајна предности у лечењу пацијената са хроничним синдром болног врата у смислу: 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смањења болова, 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побољшања фунције,  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повећања квалитета лечења и квалитета живота пацијента.</a:t>
            </a:r>
            <a:endParaRPr 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663EFB9-D345-4E85-AC08-E03C0AAF62CC}" type="slidenum">
              <a:rPr lang="en-US" altLang="en-US" smtClean="0"/>
              <a:pPr/>
              <a:t>24</a:t>
            </a:fld>
            <a:endParaRPr lang="en-US" altLang="en-US"/>
          </a:p>
        </p:txBody>
      </p:sp>
      <p:cxnSp>
        <p:nvCxnSpPr>
          <p:cNvPr id="27653" name="Elbow Connector 6"/>
          <p:cNvCxnSpPr>
            <a:cxnSpLocks noChangeShapeType="1"/>
          </p:cNvCxnSpPr>
          <p:nvPr/>
        </p:nvCxnSpPr>
        <p:spPr bwMode="auto">
          <a:xfrm>
            <a:off x="0" y="2971800"/>
            <a:ext cx="914400" cy="914400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4" name="Elbow Connector 8"/>
          <p:cNvCxnSpPr>
            <a:cxnSpLocks noChangeShapeType="1"/>
          </p:cNvCxnSpPr>
          <p:nvPr/>
        </p:nvCxnSpPr>
        <p:spPr bwMode="auto">
          <a:xfrm>
            <a:off x="0" y="3810000"/>
            <a:ext cx="914400" cy="914400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5" name="Elbow Connector 10"/>
          <p:cNvCxnSpPr>
            <a:cxnSpLocks noChangeShapeType="1"/>
          </p:cNvCxnSpPr>
          <p:nvPr/>
        </p:nvCxnSpPr>
        <p:spPr bwMode="auto">
          <a:xfrm>
            <a:off x="0" y="4572000"/>
            <a:ext cx="914400" cy="914400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 advTm="18497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Тракција </a:t>
            </a:r>
          </a:p>
        </p:txBody>
      </p:sp>
      <p:sp>
        <p:nvSpPr>
          <p:cNvPr id="286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Тракција, односно екстензија вратне кичме изводи се са до 1/6 телесне тежине и траје 15 до 20 минута. </a:t>
            </a:r>
          </a:p>
          <a:p>
            <a:r>
              <a:rPr lang="ru-RU"/>
              <a:t>Обично се ради интермитентно и потребно је да одговара осовини кичме, уз исправљање лордозе.</a:t>
            </a:r>
          </a:p>
          <a:p>
            <a:r>
              <a:rPr lang="en-US"/>
              <a:t>Тракција је пасивна терапијска метода која се састоји од истезања одређених делова тела применом механичке силе.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98D556-357D-47FD-BFD9-20084F272AF9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  <p:transition advTm="29052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Тракција вратног дела кичме </a:t>
            </a:r>
          </a:p>
        </p:txBody>
      </p:sp>
      <p:sp>
        <p:nvSpPr>
          <p:cNvPr id="296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Екстензија вратне кичме изводи се у лежећем или седећем положају. </a:t>
            </a:r>
            <a:endParaRPr lang="sr-Latn-CS"/>
          </a:p>
          <a:p>
            <a:r>
              <a:rPr lang="ru-RU"/>
              <a:t>Фиксира се глава помоћу Глисонове омче и рамени појас. </a:t>
            </a:r>
            <a:endParaRPr lang="sr-Latn-CS"/>
          </a:p>
          <a:p>
            <a:r>
              <a:rPr lang="ru-RU"/>
              <a:t>Рамени појас не сме да се фиксира испод пазуха због опасности од оштећења плексуса брахијалиса. </a:t>
            </a:r>
            <a:endParaRPr lang="sr-Latn-CS"/>
          </a:p>
          <a:p>
            <a:endParaRPr 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496701-F5E2-4CA1-9B08-B8B3AB8E1BEC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  <p:transition advTm="16343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Препоруке за пацијенте са цервикалним синдромом</a:t>
            </a:r>
          </a:p>
        </p:txBody>
      </p:sp>
      <p:sp>
        <p:nvSpPr>
          <p:cNvPr id="307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7696200" cy="4114800"/>
          </a:xfrm>
        </p:spPr>
        <p:txBody>
          <a:bodyPr/>
          <a:lstStyle/>
          <a:p>
            <a:r>
              <a:rPr lang="ru-RU"/>
              <a:t>ЗДРАВА ПОСТУРА (ДРЖАЊЕ) ВРАТА</a:t>
            </a:r>
          </a:p>
          <a:p>
            <a:r>
              <a:rPr lang="ru-RU"/>
              <a:t>ЗА РАЧУНАРОМ И СТОЛОМ</a:t>
            </a:r>
          </a:p>
          <a:p>
            <a:r>
              <a:rPr lang="ru-RU"/>
              <a:t>Када се ради за рачунаром, или седећи посао за столом, пацијент треба да држи главу балансирану директно преко кичме колико је више могуће. </a:t>
            </a:r>
          </a:p>
          <a:p>
            <a:r>
              <a:rPr lang="ru-RU"/>
              <a:t>То значи да требате седити на тако високој столици да су стопала ослоњена на подлогу а леђа на наслон столице, користећи мали јастук за потпору крста, уколико је неопходно.</a:t>
            </a:r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B4419A4-EE8E-4061-8B47-E89DC9BFC09B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</p:cSld>
  <p:clrMapOvr>
    <a:masterClrMapping/>
  </p:clrMapOvr>
  <p:transition advTm="2836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Препоруке за пацијенте са цервикалним синдромом</a:t>
            </a:r>
            <a:endParaRPr lang="en-US" sz="3200"/>
          </a:p>
        </p:txBody>
      </p:sp>
      <p:sp>
        <p:nvSpPr>
          <p:cNvPr id="317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ХОДАЊЕ</a:t>
            </a:r>
          </a:p>
          <a:p>
            <a:r>
              <a:rPr lang="ru-RU"/>
              <a:t>Избегавати високе потпетице које мењају осовину тела према подлози</a:t>
            </a:r>
          </a:p>
          <a:p>
            <a:r>
              <a:rPr lang="ru-RU"/>
              <a:t>ВОЖЊА</a:t>
            </a:r>
          </a:p>
          <a:p>
            <a:r>
              <a:rPr lang="ru-RU"/>
              <a:t>Постура може били фактор настанка трзајне повреде врата током саобраћајног удеса. Позиционирати седиште тако да се може седети усправно са главом непосредно уз наслоњач.</a:t>
            </a:r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5800DE-AACB-42FD-BCC3-9F80F91AF2F0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</p:cSld>
  <p:clrMapOvr>
    <a:masterClrMapping/>
  </p:clrMapOvr>
  <p:transition advTm="18995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Препоруке за пацијенте са цервикалним синдромом</a:t>
            </a:r>
            <a:endParaRPr lang="en-US" sz="3200"/>
          </a:p>
        </p:txBody>
      </p:sp>
      <p:sp>
        <p:nvSpPr>
          <p:cNvPr id="327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РАД ИЗНАД ГЛАВЕ </a:t>
            </a:r>
          </a:p>
          <a:p>
            <a:endParaRPr lang="ru-RU"/>
          </a:p>
          <a:p>
            <a:r>
              <a:rPr lang="ru-RU"/>
              <a:t>ПОДИЗАЊЕ</a:t>
            </a:r>
          </a:p>
          <a:p>
            <a:r>
              <a:rPr lang="ru-RU"/>
              <a:t>Некоректна техника подизања терета је стресогена за вратну као и за слабинску кичму. Ако подижете нешто изнад нивоа главе, не повијајте врат према назад.</a:t>
            </a:r>
            <a:endParaRPr 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7438C95-4F95-4EDD-85CC-D7785E32A9EF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</p:cSld>
  <p:clrMapOvr>
    <a:masterClrMapping/>
  </p:clrMapOvr>
  <p:transition advTm="14555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 b="1"/>
              <a:t>Дегенеративни реуматизам</a:t>
            </a:r>
            <a:endParaRPr lang="en-US" sz="3600"/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sr-Cyrl-CS" altLang="en-US" b="1"/>
              <a:t>Клиничка слика</a:t>
            </a:r>
            <a:endParaRPr lang="en-US" b="1"/>
          </a:p>
          <a:p>
            <a:pPr>
              <a:buFontTx/>
              <a:buNone/>
            </a:pPr>
            <a:endParaRPr lang="sr-Cyrl-CS" altLang="en-US" b="1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sr-Cyrl-CS" altLang="en-US" b="1">
                <a:solidFill>
                  <a:srgbClr val="FF0000"/>
                </a:solidFill>
              </a:rPr>
              <a:t>Болови</a:t>
            </a:r>
            <a:r>
              <a:rPr lang="sr-Cyrl-CS" altLang="en-US"/>
              <a:t> - прво само при оптерећењу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sr-Cyrl-CS" altLang="en-US" b="1">
                <a:solidFill>
                  <a:srgbClr val="FF0000"/>
                </a:solidFill>
              </a:rPr>
              <a:t>Укоченост</a:t>
            </a:r>
            <a:r>
              <a:rPr lang="sr-Cyrl-CS" altLang="en-US"/>
              <a:t> - јутарња и после дуже имобилизације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sr-Cyrl-CS" altLang="en-US" b="1">
                <a:solidFill>
                  <a:srgbClr val="FF0000"/>
                </a:solidFill>
              </a:rPr>
              <a:t>Функционални</a:t>
            </a:r>
            <a:r>
              <a:rPr lang="sr-Cyrl-CS" altLang="en-US"/>
              <a:t> поремећаји и </a:t>
            </a:r>
            <a:r>
              <a:rPr lang="sr-Cyrl-CS" altLang="en-US" b="1">
                <a:solidFill>
                  <a:srgbClr val="FF0000"/>
                </a:solidFill>
              </a:rPr>
              <a:t>деформације</a:t>
            </a:r>
            <a:r>
              <a:rPr lang="sr-Cyrl-CS" altLang="en-US"/>
              <a:t> зглобова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sr-Cyrl-CS" altLang="en-US" b="1">
                <a:solidFill>
                  <a:srgbClr val="FF0000"/>
                </a:solidFill>
              </a:rPr>
              <a:t>Крепитације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sr-Cyrl-CS" altLang="en-US"/>
              <a:t>Лабораторија - уредна</a:t>
            </a:r>
            <a:endParaRPr lang="en-US" altLang="en-US"/>
          </a:p>
          <a:p>
            <a:endParaRPr 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AD77BC-9981-4F2D-BC4B-6140BA10499C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2454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Препоруке за пацијенте са цервикалним синдромом</a:t>
            </a:r>
            <a:endParaRPr lang="en-US" sz="2800"/>
          </a:p>
        </p:txBody>
      </p:sp>
      <p:sp>
        <p:nvSpPr>
          <p:cNvPr id="337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8305800" cy="4114800"/>
          </a:xfrm>
        </p:spPr>
        <p:txBody>
          <a:bodyPr/>
          <a:lstStyle/>
          <a:p>
            <a:r>
              <a:rPr lang="ru-RU"/>
              <a:t>ГЛЕДАЊЕ ТЕЛЕВИЗИЈЕ</a:t>
            </a:r>
          </a:p>
          <a:p>
            <a:r>
              <a:rPr lang="ru-RU"/>
              <a:t>Седети на довољној удаљеност од ТВ-а, без потребе да се екстендира врат, или гледати бочно.</a:t>
            </a:r>
          </a:p>
          <a:p>
            <a:r>
              <a:rPr lang="ru-RU"/>
              <a:t>ПРЕПОРУКЕ ЗА СПАВАЊЕ 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A52A9D-C558-4C36-8D39-C9D107E6B902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</p:cSld>
  <p:clrMapOvr>
    <a:masterClrMapping/>
  </p:clrMapOvr>
  <p:transition advTm="14352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Медицинска рехабилитација лумбалног синдрома</a:t>
            </a:r>
          </a:p>
        </p:txBody>
      </p:sp>
      <p:sp>
        <p:nvSpPr>
          <p:cNvPr id="634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ctr" eaLnBrk="1" hangingPunct="1">
              <a:buFont typeface="Wingdings" pitchFamily="2" charset="2"/>
              <a:buNone/>
              <a:defRPr/>
            </a:pPr>
            <a:r>
              <a:rPr lang="sr-Cyrl-RS" b="1" u="sng" dirty="0"/>
              <a:t>У</a:t>
            </a:r>
            <a:r>
              <a:rPr lang="sr-Latn-CS" b="1" u="sng" dirty="0"/>
              <a:t> </a:t>
            </a:r>
            <a:r>
              <a:rPr lang="sr-Cyrl-RS" b="1" u="sng" dirty="0"/>
              <a:t>акутном</a:t>
            </a:r>
            <a:r>
              <a:rPr lang="sr-Latn-CS" b="1" u="sng" dirty="0"/>
              <a:t> </a:t>
            </a:r>
            <a:r>
              <a:rPr lang="sr-Cyrl-RS" b="1" u="sng" dirty="0"/>
              <a:t>стадијуму</a:t>
            </a:r>
            <a:endParaRPr lang="sr-Latn-CS" b="1" u="sng" dirty="0"/>
          </a:p>
          <a:p>
            <a:pPr marL="609600" indent="-609600" eaLnBrk="1" hangingPunct="1"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sr-Cyrl-RS" b="1" dirty="0"/>
              <a:t>Лежање</a:t>
            </a:r>
            <a:r>
              <a:rPr lang="sr-Latn-CS" b="1" dirty="0"/>
              <a:t> </a:t>
            </a:r>
            <a:r>
              <a:rPr lang="sr-Cyrl-RS" b="1" dirty="0"/>
              <a:t>у</a:t>
            </a:r>
            <a:r>
              <a:rPr lang="sr-Latn-CS" b="1" dirty="0"/>
              <a:t> </a:t>
            </a:r>
            <a:r>
              <a:rPr lang="sr-Cyrl-RS" b="1" dirty="0"/>
              <a:t>постељи</a:t>
            </a:r>
            <a:r>
              <a:rPr lang="en-US" dirty="0"/>
              <a:t> </a:t>
            </a:r>
            <a:endParaRPr lang="sr-Latn-CS" dirty="0"/>
          </a:p>
          <a:p>
            <a:pPr marL="609600" indent="-609600" eaLnBrk="1" hangingPunct="1"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sr-Cyrl-RS" b="1" dirty="0"/>
              <a:t>Тракција</a:t>
            </a:r>
            <a:r>
              <a:rPr lang="en-US" b="1" dirty="0"/>
              <a:t> </a:t>
            </a:r>
            <a:r>
              <a:rPr lang="sr-Cyrl-RS" b="1" dirty="0"/>
              <a:t>лумбалног</a:t>
            </a:r>
            <a:r>
              <a:rPr lang="en-US" b="1" dirty="0"/>
              <a:t> </a:t>
            </a:r>
            <a:r>
              <a:rPr lang="sr-Cyrl-RS" b="1" dirty="0"/>
              <a:t>дела</a:t>
            </a:r>
            <a:r>
              <a:rPr lang="en-US" dirty="0"/>
              <a:t> </a:t>
            </a:r>
            <a:endParaRPr lang="sr-Latn-CS" dirty="0"/>
          </a:p>
          <a:p>
            <a:pPr marL="609600" indent="-609600" eaLnBrk="1" hangingPunct="1"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sr-Cyrl-RS" b="1" dirty="0"/>
              <a:t>Медикаментозна</a:t>
            </a:r>
            <a:r>
              <a:rPr lang="en-US" b="1" dirty="0"/>
              <a:t> </a:t>
            </a:r>
            <a:r>
              <a:rPr lang="sr-Cyrl-RS" b="1" dirty="0"/>
              <a:t>терапија</a:t>
            </a:r>
            <a:r>
              <a:rPr lang="en-US" dirty="0"/>
              <a:t>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F151891-A41F-4964-9901-4CB49D181E87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</p:cSld>
  <p:clrMapOvr>
    <a:masterClrMapping/>
  </p:clrMapOvr>
  <p:transition advTm="12178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Медицинска рехабилитација лумбалног синдрома- акутни стадијум</a:t>
            </a:r>
            <a:endParaRPr lang="en-US" sz="2800"/>
          </a:p>
        </p:txBody>
      </p:sp>
      <p:sp>
        <p:nvSpPr>
          <p:cNvPr id="358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Лежање у постељи, мировање у положају на леђима и са лако флектираним куковима и коленима (Вилијамсов положај), мада се дозвољава положај у коме је бол смањена.</a:t>
            </a:r>
          </a:p>
          <a:p>
            <a:r>
              <a:rPr lang="en-US"/>
              <a:t>Мировањем се: релаксира леђна мускулатура и тако смањује бол, смањује се интрадискални притисак ,ставарају се услови за престанак компресије на корене, ставарају се услови за бржу репарацију оштећеног дискуса.</a:t>
            </a:r>
          </a:p>
          <a:p>
            <a:r>
              <a:rPr lang="en-US"/>
              <a:t>Лежање се саветује 1-2 недеље.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87064C5-D41A-4ABF-B810-6DC1FCD895EA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35845" name="Right Arrow 4"/>
          <p:cNvSpPr>
            <a:spLocks noChangeArrowheads="1"/>
          </p:cNvSpPr>
          <p:nvPr/>
        </p:nvSpPr>
        <p:spPr bwMode="auto">
          <a:xfrm>
            <a:off x="228600" y="1905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30189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Медицинска рехабилитација лумбалног синдрома-акутни стадијум</a:t>
            </a:r>
            <a:endParaRPr lang="en-US" sz="2800"/>
          </a:p>
        </p:txBody>
      </p:sp>
      <p:sp>
        <p:nvSpPr>
          <p:cNvPr id="368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/>
              <a:t>Устајање пацијента из кревета:</a:t>
            </a:r>
          </a:p>
          <a:p>
            <a:r>
              <a:rPr lang="en-US"/>
              <a:t>Пацијенту се саветује да устане из кревета из бочног положаја.</a:t>
            </a:r>
          </a:p>
          <a:p>
            <a:r>
              <a:rPr lang="en-US"/>
              <a:t>Поступак је супротан при при преласку из стојећег у лежећи положај.</a:t>
            </a:r>
          </a:p>
          <a:p>
            <a:r>
              <a:rPr lang="en-US"/>
              <a:t>Седење се не саветује.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D2D096-AAB1-4172-9D40-E2048B3C5DCE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</p:cSld>
  <p:clrMapOvr>
    <a:masterClrMapping/>
  </p:clrMapOvr>
  <p:transition advTm="11812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Медицинска рехабилитација лумбалног синдрома-акутни стадијум</a:t>
            </a:r>
            <a:endParaRPr lang="en-US" sz="2800"/>
          </a:p>
        </p:txBody>
      </p:sp>
      <p:sp>
        <p:nvSpPr>
          <p:cNvPr id="378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Екстензија лумбалне кичме обично се изводи у лежећем положају на леђима, при чему су ноге фиксиране у куковима и коленима, а потколенице постављене на посебну платформу која може да се помера. </a:t>
            </a:r>
          </a:p>
          <a:p>
            <a:r>
              <a:rPr lang="ru-RU"/>
              <a:t>Помоћу појасева фиксирају се грудни кош и карлица за две суседне плоче. </a:t>
            </a:r>
          </a:p>
          <a:p>
            <a:r>
              <a:rPr lang="ru-RU"/>
              <a:t>Размицањем плоча истеже се лумбална кичма.</a:t>
            </a:r>
            <a:endParaRPr lang="en-US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BAA6FC-04CD-4273-8122-B30335C910CE}" type="slidenum">
              <a:rPr lang="en-US" altLang="en-US" smtClean="0"/>
              <a:pPr/>
              <a:t>34</a:t>
            </a:fld>
            <a:endParaRPr lang="en-US" altLang="en-US"/>
          </a:p>
        </p:txBody>
      </p:sp>
      <p:sp>
        <p:nvSpPr>
          <p:cNvPr id="37893" name="Right Arrow 4"/>
          <p:cNvSpPr>
            <a:spLocks noChangeArrowheads="1"/>
          </p:cNvSpPr>
          <p:nvPr/>
        </p:nvSpPr>
        <p:spPr bwMode="auto">
          <a:xfrm>
            <a:off x="228600" y="1905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20579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Медицинска рехабилитација лумбалног синдрома-акутни стадијум</a:t>
            </a:r>
            <a:endParaRPr lang="en-US" sz="2800"/>
          </a:p>
        </p:txBody>
      </p:sp>
      <p:sp>
        <p:nvSpPr>
          <p:cNvPr id="389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Врши се помођу уређаја- екстензомата.</a:t>
            </a:r>
          </a:p>
          <a:p>
            <a:r>
              <a:rPr lang="en-US"/>
              <a:t>Најчешће се користи интермитентна тракција (тракциона сила износи 1/3 до ½ ТТ, траје 30 секунди, са пузом 60 секунди).</a:t>
            </a:r>
          </a:p>
          <a:p>
            <a:r>
              <a:rPr lang="en-US"/>
              <a:t>Процедура траје 10-20 минута.</a:t>
            </a:r>
          </a:p>
          <a:p>
            <a:r>
              <a:rPr lang="en-US"/>
              <a:t>Медикаментозна терапија – НСАИЛ, аналгетици, анксиолитици, миорексанси.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02AA4D-6D3E-4F61-AD45-3707E99F8CCB}" type="slidenum">
              <a:rPr lang="en-US" altLang="en-US" smtClean="0"/>
              <a:pPr/>
              <a:t>35</a:t>
            </a:fld>
            <a:endParaRPr lang="en-US" altLang="en-US"/>
          </a:p>
        </p:txBody>
      </p:sp>
      <p:sp>
        <p:nvSpPr>
          <p:cNvPr id="38917" name="Right Arrow 4"/>
          <p:cNvSpPr>
            <a:spLocks noChangeArrowheads="1"/>
          </p:cNvSpPr>
          <p:nvPr/>
        </p:nvSpPr>
        <p:spPr bwMode="auto">
          <a:xfrm>
            <a:off x="228600" y="39624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2903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Медицинска рехабилитација у субакутном стадијуму</a:t>
            </a:r>
          </a:p>
        </p:txBody>
      </p:sp>
      <p:sp>
        <p:nvSpPr>
          <p:cNvPr id="399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Након 1-2 недеље </a:t>
            </a:r>
          </a:p>
          <a:p>
            <a:r>
              <a:rPr lang="en-US"/>
              <a:t>Примењују се следеће мере и поступци:</a:t>
            </a:r>
          </a:p>
          <a:p>
            <a:r>
              <a:rPr lang="en-US" b="1" u="sng"/>
              <a:t>1. информације о болести и едукација о мерама</a:t>
            </a:r>
          </a:p>
          <a:p>
            <a:r>
              <a:rPr lang="en-US" b="1" u="sng"/>
              <a:t>2. кинезитерапија:</a:t>
            </a:r>
          </a:p>
          <a:p>
            <a:r>
              <a:rPr lang="en-US"/>
              <a:t>- јачање мишићног мидера трупа као заштита КС</a:t>
            </a:r>
          </a:p>
          <a:p>
            <a:r>
              <a:rPr lang="en-US"/>
              <a:t>- усклађивање снаге и еластичности свих мишићних група, посебно антигравитационих</a:t>
            </a:r>
          </a:p>
          <a:p>
            <a:r>
              <a:rPr lang="en-US"/>
              <a:t>- максимално развијање компензаторних механизама: пуна моблност рамено-лопатичног појаса, КС, максималну мобилност карлице и пелвифеморалног комплекса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81FD508-BCB9-4E8F-9F73-3D1ACD82AE58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</p:cSld>
  <p:clrMapOvr>
    <a:masterClrMapping/>
  </p:clrMapOvr>
  <p:transition advTm="31043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Медицинска рехабилитација у субакутном стадијуму</a:t>
            </a:r>
            <a:endParaRPr lang="en-US" sz="3200"/>
          </a:p>
        </p:txBody>
      </p:sp>
      <p:sp>
        <p:nvSpPr>
          <p:cNvPr id="409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- максимална корекција држања</a:t>
            </a:r>
          </a:p>
          <a:p>
            <a:r>
              <a:rPr lang="en-US"/>
              <a:t>- обука заштитним положајима и покретима, како би се заштитио КС од превеликог напрезања и оптерећења. Пацијент наставља да их користи у редовним свакодневним активностима.</a:t>
            </a:r>
          </a:p>
          <a:p>
            <a:r>
              <a:rPr lang="en-US" b="1" u="sng"/>
              <a:t>3. Хидротерапија </a:t>
            </a:r>
            <a:r>
              <a:rPr lang="en-US"/>
              <a:t>– </a:t>
            </a:r>
          </a:p>
          <a:p>
            <a:r>
              <a:rPr lang="en-US" b="1" u="sng"/>
              <a:t>4. Ергономско саветовање </a:t>
            </a:r>
            <a:r>
              <a:rPr lang="en-US"/>
              <a:t>– заштитини положаји и покрети.</a:t>
            </a:r>
          </a:p>
          <a:p>
            <a:endParaRPr 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E098FF1-7EBF-4D6C-8C8D-77D0D7F2770E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</p:cSld>
  <p:clrMapOvr>
    <a:masterClrMapping/>
  </p:clrMapOvr>
  <p:transition advTm="20437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200" b="1"/>
              <a:t>Медицинска рехабилитација у субакутном стадијуму</a:t>
            </a:r>
            <a:endParaRPr lang="en-US" sz="3200"/>
          </a:p>
        </p:txBody>
      </p:sp>
      <p:sp>
        <p:nvSpPr>
          <p:cNvPr id="419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79248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u="sng"/>
              <a:t>5. Термотерапија- </a:t>
            </a:r>
            <a:r>
              <a:rPr lang="en-US"/>
              <a:t>парафин, пелоидотерапија, парафнго терапија, загрејана глина, ИР, КТД. </a:t>
            </a:r>
            <a:endParaRPr lang="sr-Latn-CS"/>
          </a:p>
          <a:p>
            <a:pPr algn="just" eaLnBrk="1" hangingPunct="1">
              <a:lnSpc>
                <a:spcPct val="80000"/>
              </a:lnSpc>
            </a:pPr>
            <a:r>
              <a:rPr lang="en-US" b="1" u="sng"/>
              <a:t>6. Електротерапија</a:t>
            </a:r>
            <a:endParaRPr lang="en-US" u="sng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/>
              <a:t>          а) Стабилна галванизација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/>
              <a:t>          д) Електрофореза лекова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/>
              <a:t>                Са аноде:  Новокаин, хистамин, редергин, кортикостероиди.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/>
              <a:t>                Са катоде: КЈ (да спречи стварање, посебно непожељне, фиброзе на месту лезије ПМН.)</a:t>
            </a:r>
          </a:p>
          <a:p>
            <a:pPr eaLnBrk="1" hangingPunct="1">
              <a:lnSpc>
                <a:spcPct val="80000"/>
              </a:lnSpc>
            </a:pPr>
            <a:r>
              <a:rPr lang="en-US"/>
              <a:t>Импулсне струје:ДДС, Ледуц-ове струје, Транскутана електрична стимулација (ТЕНС), ИФС.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0DB9595-71BE-451F-9DEC-4F9B16F8369F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</p:cSld>
  <p:clrMapOvr>
    <a:masterClrMapping/>
  </p:clrMapOvr>
  <p:transition advTm="3345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Медицинска рехабилитација у субакутном стадијуму</a:t>
            </a:r>
            <a:endParaRPr lang="en-US" sz="3200"/>
          </a:p>
        </p:txBody>
      </p:sp>
      <p:sp>
        <p:nvSpPr>
          <p:cNvPr id="430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u="sng"/>
              <a:t>7. Ултрасонотерапија –</a:t>
            </a:r>
            <a:r>
              <a:rPr lang="en-US" b="1"/>
              <a:t>  </a:t>
            </a:r>
            <a:endParaRPr lang="sr-Latn-CS"/>
          </a:p>
          <a:p>
            <a:pPr eaLnBrk="1" hangingPunct="1">
              <a:lnSpc>
                <a:spcPct val="80000"/>
              </a:lnSpc>
            </a:pPr>
            <a:r>
              <a:rPr lang="en-US" b="1" u="sng"/>
              <a:t>8. Ласеротерапија – </a:t>
            </a:r>
            <a:endParaRPr lang="sr-Latn-CS"/>
          </a:p>
          <a:p>
            <a:pPr eaLnBrk="1" hangingPunct="1">
              <a:lnSpc>
                <a:spcPct val="80000"/>
              </a:lnSpc>
            </a:pPr>
            <a:r>
              <a:rPr lang="en-US" b="1" u="sng"/>
              <a:t>9. Магнетотерапија-</a:t>
            </a:r>
            <a:endParaRPr lang="en-US"/>
          </a:p>
          <a:p>
            <a:pPr eaLnBrk="1" hangingPunct="1">
              <a:lnSpc>
                <a:spcPct val="80000"/>
              </a:lnSpc>
            </a:pPr>
            <a:r>
              <a:rPr lang="en-US" b="1" u="sng"/>
              <a:t>10. Мануелна масажа-</a:t>
            </a:r>
            <a:endParaRPr lang="en-US"/>
          </a:p>
          <a:p>
            <a:endParaRPr lang="en-US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7694E32-2A1B-4A80-9576-BCFEDC84BF6C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</p:cSld>
  <p:clrMapOvr>
    <a:masterClrMapping/>
  </p:clrMapOvr>
  <p:transition advTm="10136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2800" b="1"/>
              <a:t>Дегенеративно реуматско обољење кичменог стуба - </a:t>
            </a:r>
            <a:r>
              <a:rPr lang="en-US" altLang="en-US" sz="2800" b="1"/>
              <a:t>спондилоза</a:t>
            </a:r>
            <a:endParaRPr lang="en-US" sz="28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800"/>
              </a:spcBef>
              <a:buFontTx/>
              <a:buNone/>
              <a:defRPr/>
            </a:pPr>
            <a:r>
              <a:rPr lang="sr-Cyrl-CS" altLang="en-US" b="1" dirty="0"/>
              <a:t>Цервикални синдром</a:t>
            </a:r>
            <a:endParaRPr lang="en-US" altLang="en-US" b="1" dirty="0"/>
          </a:p>
          <a:p>
            <a:pPr marL="0" indent="0" eaLnBrk="1" hangingPunct="1">
              <a:spcBef>
                <a:spcPts val="1800"/>
              </a:spcBef>
              <a:buFontTx/>
              <a:buAutoNum type="arabicPeriod"/>
              <a:defRPr/>
            </a:pPr>
            <a:r>
              <a:rPr lang="sr-Cyrl-CS" altLang="en-US" dirty="0"/>
              <a:t> Локални цервикални </a:t>
            </a:r>
            <a:r>
              <a:rPr lang="en-US" altLang="en-US" dirty="0" err="1"/>
              <a:t>Sy</a:t>
            </a:r>
            <a:endParaRPr lang="sr-Cyrl-CS" altLang="en-US" dirty="0"/>
          </a:p>
          <a:p>
            <a:pPr marL="0" indent="0" eaLnBrk="1" hangingPunct="1">
              <a:spcBef>
                <a:spcPts val="1800"/>
              </a:spcBef>
              <a:buFontTx/>
              <a:buAutoNum type="arabicPeriod"/>
              <a:defRPr/>
            </a:pPr>
            <a:r>
              <a:rPr lang="sr-Cyrl-CS" altLang="en-US" dirty="0"/>
              <a:t> Цервикобрахијални </a:t>
            </a:r>
            <a:r>
              <a:rPr lang="en-US" altLang="en-US" dirty="0" err="1"/>
              <a:t>Sy</a:t>
            </a:r>
            <a:endParaRPr lang="sr-Cyrl-CS" altLang="en-US" dirty="0"/>
          </a:p>
          <a:p>
            <a:pPr marL="0" indent="0" eaLnBrk="1" hangingPunct="1">
              <a:spcBef>
                <a:spcPts val="1800"/>
              </a:spcBef>
              <a:buFontTx/>
              <a:buAutoNum type="arabicPeriod"/>
              <a:defRPr/>
            </a:pPr>
            <a:r>
              <a:rPr lang="sr-Cyrl-CS" altLang="en-US" dirty="0"/>
              <a:t> Цервикоцефални </a:t>
            </a:r>
            <a:r>
              <a:rPr lang="en-US" altLang="en-US" dirty="0" err="1"/>
              <a:t>Sy</a:t>
            </a:r>
            <a:endParaRPr lang="sr-Cyrl-CS" altLang="en-US" dirty="0"/>
          </a:p>
          <a:p>
            <a:pPr marL="0" indent="0" eaLnBrk="1" hangingPunct="1">
              <a:spcBef>
                <a:spcPts val="1800"/>
              </a:spcBef>
              <a:buFontTx/>
              <a:buAutoNum type="arabicPeriod"/>
              <a:defRPr/>
            </a:pPr>
            <a:r>
              <a:rPr lang="sr-Cyrl-CS" altLang="en-US" dirty="0"/>
              <a:t> Цервикомедуларни </a:t>
            </a:r>
            <a:r>
              <a:rPr lang="en-US" altLang="en-US" dirty="0" err="1"/>
              <a:t>Sy</a:t>
            </a:r>
            <a:endParaRPr lang="sr-Cyrl-CS" alt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FEC7A9-74CB-45E6-BE30-6430A3C98423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advTm="63855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Савети за пацијенте лумбалним синдромом</a:t>
            </a:r>
          </a:p>
        </p:txBody>
      </p:sp>
      <p:sp>
        <p:nvSpPr>
          <p:cNvPr id="440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- Свакодневно вежбати најмање 20 минута,</a:t>
            </a:r>
          </a:p>
          <a:p>
            <a:r>
              <a:rPr lang="ru-RU"/>
              <a:t>- Одржавати оптималну ТТ</a:t>
            </a:r>
          </a:p>
          <a:p>
            <a:r>
              <a:rPr lang="ru-RU"/>
              <a:t>- Ходати умерено дугим корацима,</a:t>
            </a:r>
          </a:p>
          <a:p>
            <a:r>
              <a:rPr lang="ru-RU"/>
              <a:t>- Спавати и лежати на умерено тврдом лежају у најудобнијем положају,</a:t>
            </a:r>
          </a:p>
          <a:p>
            <a:r>
              <a:rPr lang="ru-RU"/>
              <a:t>- Аутомобилом се возити што краће или правити чешће паузе при дужој вожњи, и</a:t>
            </a:r>
          </a:p>
          <a:p>
            <a:r>
              <a:rPr lang="ru-RU"/>
              <a:t>- Да сви покрети буду лагани.</a:t>
            </a:r>
            <a:endParaRPr 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19FD0F-E3B7-4DD7-9B82-C605F9C8246C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</p:cSld>
  <p:clrMapOvr>
    <a:masterClrMapping/>
  </p:clrMapOvr>
  <p:transition advTm="2646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 b="1"/>
              <a:t>Дегенеративни реуматизам – лумбални синдром</a:t>
            </a:r>
            <a:endParaRPr lang="en-US" sz="3600"/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 b="1">
                <a:solidFill>
                  <a:srgbClr val="FF0000"/>
                </a:solidFill>
              </a:rPr>
              <a:t>Лумбалгија</a:t>
            </a:r>
            <a:endParaRPr lang="sr-Cyrl-CS" altLang="en-US"/>
          </a:p>
          <a:p>
            <a:pPr eaLnBrk="1" hangingPunct="1"/>
            <a:endParaRPr lang="sr-Cyrl-CS" altLang="en-US"/>
          </a:p>
          <a:p>
            <a:pPr eaLnBrk="1" hangingPunct="1"/>
            <a:r>
              <a:rPr lang="sr-Cyrl-CS" altLang="en-US" b="1">
                <a:solidFill>
                  <a:srgbClr val="FF0000"/>
                </a:solidFill>
              </a:rPr>
              <a:t>Синдром ишијаса </a:t>
            </a:r>
            <a:endParaRPr lang="sr-Cyrl-CS" altLang="en-US"/>
          </a:p>
          <a:p>
            <a:pPr eaLnBrk="1" hangingPunct="1"/>
            <a:endParaRPr lang="sr-Cyrl-CS" altLang="en-US"/>
          </a:p>
          <a:p>
            <a:pPr eaLnBrk="1" hangingPunct="1"/>
            <a:r>
              <a:rPr lang="sr-Cyrl-CS" altLang="en-US" b="1">
                <a:solidFill>
                  <a:srgbClr val="FF0000"/>
                </a:solidFill>
              </a:rPr>
              <a:t>Озбиљна спинална патологија</a:t>
            </a:r>
            <a:endParaRPr 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F527E93-6EEF-4548-9F87-F0DB8B2CB974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26756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Рехабилитација</a:t>
            </a:r>
            <a:r>
              <a:rPr lang="en-US"/>
              <a:t> </a:t>
            </a:r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Рехабилитациони програм се поставља према индивидуалним потребама сваког пацијента.</a:t>
            </a:r>
          </a:p>
          <a:p>
            <a:r>
              <a:rPr lang="ru-RU"/>
              <a:t>Циљ рехабилитације је омогућити пацијенту повратак функције и физичке, емоционалне и социјалне независности на максимално могући ниво. </a:t>
            </a:r>
          </a:p>
          <a:p>
            <a:r>
              <a:rPr lang="ru-RU"/>
              <a:t>Рехабилициони третман је усмерен на:</a:t>
            </a:r>
          </a:p>
          <a:p>
            <a:pPr>
              <a:lnSpc>
                <a:spcPct val="150000"/>
              </a:lnSpc>
            </a:pPr>
            <a:r>
              <a:rPr lang="ru-RU"/>
              <a:t>редукцију болова и </a:t>
            </a:r>
          </a:p>
          <a:p>
            <a:pPr>
              <a:lnSpc>
                <a:spcPct val="150000"/>
              </a:lnSpc>
            </a:pPr>
            <a:r>
              <a:rPr lang="ru-RU"/>
              <a:t>повећање покретљивости болног сегмента кичменог стуба.</a:t>
            </a:r>
            <a:endParaRPr 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C60D-26A8-47F0-9FBA-C66F39F6C1C5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9221" name="Right Arrow 4"/>
          <p:cNvSpPr>
            <a:spLocks noChangeArrowheads="1"/>
          </p:cNvSpPr>
          <p:nvPr/>
        </p:nvSpPr>
        <p:spPr bwMode="auto">
          <a:xfrm>
            <a:off x="228600" y="48006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9222" name="Right Arrow 5"/>
          <p:cNvSpPr>
            <a:spLocks noChangeArrowheads="1"/>
          </p:cNvSpPr>
          <p:nvPr/>
        </p:nvSpPr>
        <p:spPr bwMode="auto">
          <a:xfrm>
            <a:off x="152400" y="5410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2638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Основни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терапијски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циљеви</a:t>
            </a:r>
            <a:endParaRPr lang="en-US" sz="3600" dirty="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уклонити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или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смањити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бол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створити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оптималне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услове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репарацију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оштећеног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ткива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побољшати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функцију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повратак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нормалну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функционалну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активност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превенирати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даља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оштећења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структура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локомоторног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апарата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спречити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рецидив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кроз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оптимализацију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мишићне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снаге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мишићне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издржљивости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координације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покрета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35FA6D4-7C68-4D0E-8932-6F2E6E7C95F6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22824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/>
              <a:t>МЕРЕ И ПОСТУПЦИ У ТРЕТМАНУ И МЕДИЦИНСКОЈ РЕХАБИЛИТАЦИЈИ БОЛЕСНИКА СА БОЛНИМ СИНДРОМОМ КИЧМЕ</a:t>
            </a:r>
            <a:endParaRPr lang="en-US" sz="20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sr-Cyrl-RS" dirty="0"/>
              <a:t>медикаментозна</a:t>
            </a:r>
            <a:r>
              <a:rPr lang="en-US" dirty="0"/>
              <a:t> </a:t>
            </a:r>
            <a:r>
              <a:rPr lang="sr-Cyrl-RS" dirty="0"/>
              <a:t>терапија</a:t>
            </a:r>
            <a:endParaRPr lang="en-US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sr-Cyrl-RS" dirty="0"/>
              <a:t>мере</a:t>
            </a:r>
            <a:r>
              <a:rPr lang="en-US" dirty="0"/>
              <a:t> </a:t>
            </a:r>
            <a:r>
              <a:rPr lang="sr-Cyrl-RS" dirty="0"/>
              <a:t>растерећења</a:t>
            </a:r>
            <a:r>
              <a:rPr lang="en-US" dirty="0"/>
              <a:t> </a:t>
            </a:r>
            <a:r>
              <a:rPr lang="sr-Cyrl-RS" dirty="0"/>
              <a:t>кичме</a:t>
            </a:r>
            <a:endParaRPr lang="en-US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sr-Cyrl-RS" dirty="0"/>
              <a:t>физикална</a:t>
            </a:r>
            <a:r>
              <a:rPr lang="en-US" dirty="0"/>
              <a:t> </a:t>
            </a:r>
            <a:r>
              <a:rPr lang="sr-Cyrl-RS" dirty="0"/>
              <a:t>терапија</a:t>
            </a:r>
            <a:endParaRPr lang="en-US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sr-Cyrl-RS" dirty="0"/>
              <a:t>кинезитерапија</a:t>
            </a:r>
            <a:endParaRPr lang="en-US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sr-Cyrl-RS" dirty="0"/>
              <a:t>екстензионе</a:t>
            </a:r>
            <a:r>
              <a:rPr lang="en-US" dirty="0"/>
              <a:t> </a:t>
            </a:r>
            <a:r>
              <a:rPr lang="sr-Cyrl-RS" dirty="0"/>
              <a:t>процедуре</a:t>
            </a:r>
            <a:r>
              <a:rPr lang="en-US" dirty="0"/>
              <a:t>-</a:t>
            </a:r>
            <a:r>
              <a:rPr lang="sr-Cyrl-RS" dirty="0"/>
              <a:t>тракције</a:t>
            </a:r>
            <a:endParaRPr lang="en-US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sr-Cyrl-RS" dirty="0"/>
              <a:t>примена</a:t>
            </a:r>
            <a:r>
              <a:rPr lang="en-US" dirty="0"/>
              <a:t> </a:t>
            </a:r>
            <a:r>
              <a:rPr lang="sr-Cyrl-RS" dirty="0"/>
              <a:t>ортоза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кичмени</a:t>
            </a:r>
            <a:r>
              <a:rPr lang="en-US" dirty="0"/>
              <a:t> </a:t>
            </a:r>
            <a:r>
              <a:rPr lang="sr-Cyrl-RS" dirty="0"/>
              <a:t>стуб</a:t>
            </a:r>
            <a:endParaRPr lang="en-US" dirty="0"/>
          </a:p>
          <a:p>
            <a:pPr marL="609600" indent="-609600" eaLnBrk="1" hangingPunct="1">
              <a:lnSpc>
                <a:spcPct val="150000"/>
              </a:lnSpc>
              <a:buFontTx/>
              <a:buAutoNum type="arabicPeriod"/>
              <a:defRPr/>
            </a:pPr>
            <a:r>
              <a:rPr lang="sr-Cyrl-RS" dirty="0"/>
              <a:t>мануелне</a:t>
            </a:r>
            <a:r>
              <a:rPr lang="en-US" dirty="0"/>
              <a:t> </a:t>
            </a:r>
            <a:r>
              <a:rPr lang="sr-Cyrl-RS" dirty="0"/>
              <a:t>терапијске</a:t>
            </a:r>
            <a:r>
              <a:rPr lang="en-US" dirty="0"/>
              <a:t> </a:t>
            </a:r>
            <a:r>
              <a:rPr lang="sr-Cyrl-RS" dirty="0"/>
              <a:t>технике</a:t>
            </a:r>
            <a:endParaRPr lang="en-US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sr-Cyrl-RS" dirty="0"/>
              <a:t>едукација</a:t>
            </a:r>
            <a:r>
              <a:rPr lang="en-US" dirty="0"/>
              <a:t>, </a:t>
            </a:r>
            <a:r>
              <a:rPr lang="sr-Cyrl-RS" dirty="0"/>
              <a:t>ергономско</a:t>
            </a:r>
            <a:r>
              <a:rPr lang="en-US" dirty="0"/>
              <a:t> </a:t>
            </a:r>
            <a:r>
              <a:rPr lang="sr-Cyrl-RS" dirty="0"/>
              <a:t>саветовање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обука</a:t>
            </a:r>
            <a:r>
              <a:rPr lang="en-US" dirty="0"/>
              <a:t> </a:t>
            </a:r>
            <a:r>
              <a:rPr lang="sr-Cyrl-RS" dirty="0"/>
              <a:t>болесника</a:t>
            </a:r>
            <a:endParaRPr lang="en-US" dirty="0"/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2BFD07E-017A-4310-81AE-326AA915999E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3213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ФИЗИОТЕРАПЕУТСКА ПРОЦЕНА</a:t>
            </a:r>
            <a:endParaRPr lang="en-US" sz="3600"/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Tx/>
              <a:buAutoNum type="arabicParenR"/>
            </a:pPr>
            <a:r>
              <a:rPr lang="sr-Cyrl-CS" altLang="en-US"/>
              <a:t>Инспекција</a:t>
            </a:r>
          </a:p>
          <a:p>
            <a:pPr eaLnBrk="1" hangingPunct="1">
              <a:lnSpc>
                <a:spcPct val="150000"/>
              </a:lnSpc>
              <a:buFontTx/>
              <a:buAutoNum type="arabicParenR"/>
            </a:pPr>
            <a:r>
              <a:rPr lang="ru-RU" altLang="en-US"/>
              <a:t>Палпација</a:t>
            </a:r>
          </a:p>
          <a:p>
            <a:pPr eaLnBrk="1" hangingPunct="1">
              <a:lnSpc>
                <a:spcPct val="150000"/>
              </a:lnSpc>
              <a:buFontTx/>
              <a:buAutoNum type="arabicParenR"/>
            </a:pPr>
            <a:r>
              <a:rPr lang="ru-RU" altLang="en-US"/>
              <a:t>Анализа тонуса</a:t>
            </a:r>
          </a:p>
          <a:p>
            <a:pPr eaLnBrk="1" hangingPunct="1">
              <a:lnSpc>
                <a:spcPct val="150000"/>
              </a:lnSpc>
              <a:buFontTx/>
              <a:buAutoNum type="arabicParenR"/>
            </a:pPr>
            <a:r>
              <a:rPr lang="ru-RU" altLang="en-US"/>
              <a:t>Анализа мишићне снаге</a:t>
            </a:r>
          </a:p>
          <a:p>
            <a:pPr eaLnBrk="1" hangingPunct="1">
              <a:lnSpc>
                <a:spcPct val="150000"/>
              </a:lnSpc>
              <a:buFontTx/>
              <a:buAutoNum type="arabicParenR"/>
            </a:pPr>
            <a:r>
              <a:rPr lang="ru-RU" altLang="en-US"/>
              <a:t>Анализа обима покрета</a:t>
            </a:r>
          </a:p>
          <a:p>
            <a:pPr eaLnBrk="1" hangingPunct="1">
              <a:lnSpc>
                <a:spcPct val="150000"/>
              </a:lnSpc>
              <a:buFontTx/>
              <a:buAutoNum type="arabicParenR"/>
            </a:pPr>
            <a:r>
              <a:rPr lang="ru-RU" altLang="en-US"/>
              <a:t>Анализа трофике</a:t>
            </a:r>
          </a:p>
          <a:p>
            <a:pPr eaLnBrk="1" hangingPunct="1">
              <a:lnSpc>
                <a:spcPct val="150000"/>
              </a:lnSpc>
              <a:buFontTx/>
              <a:buAutoNum type="arabicParenR"/>
            </a:pPr>
            <a:r>
              <a:rPr lang="ru-RU" altLang="en-US"/>
              <a:t>Фукционална процена кроз специфичне тестове</a:t>
            </a:r>
            <a:endParaRPr lang="en-US" altLang="en-US"/>
          </a:p>
          <a:p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308248B-832E-4EAC-A502-7B2873F12E4C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ransition advTm="15266"/>
</p:sld>
</file>

<file path=ppt/theme/theme1.xml><?xml version="1.0" encoding="utf-8"?>
<a:theme xmlns:a="http://schemas.openxmlformats.org/drawingml/2006/main" name="Blueprin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8459</TotalTime>
  <Words>1805</Words>
  <Application>Microsoft Office PowerPoint</Application>
  <PresentationFormat>On-screen Show (4:3)</PresentationFormat>
  <Paragraphs>273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Arial</vt:lpstr>
      <vt:lpstr>Tahoma</vt:lpstr>
      <vt:lpstr>Calibri</vt:lpstr>
      <vt:lpstr>Wingdings</vt:lpstr>
      <vt:lpstr>Blueprint</vt:lpstr>
      <vt:lpstr>ДЕГЕНЕРАТИВНА ОБОЉЕЊА КИЧМЕ</vt:lpstr>
      <vt:lpstr>Дегенеративни реуматизам</vt:lpstr>
      <vt:lpstr>Дегенеративни реуматизам</vt:lpstr>
      <vt:lpstr>Дегенеративно реуматско обољење кичменог стуба - спондилоза</vt:lpstr>
      <vt:lpstr>Дегенеративни реуматизам – лумбални синдром</vt:lpstr>
      <vt:lpstr>Рехабилитација </vt:lpstr>
      <vt:lpstr>Основни терапијски циљеви</vt:lpstr>
      <vt:lpstr>МЕРЕ И ПОСТУПЦИ У ТРЕТМАНУ И МЕДИЦИНСКОЈ РЕХАБИЛИТАЦИЈИ БОЛЕСНИКА СА БОЛНИМ СИНДРОМОМ КИЧМЕ</vt:lpstr>
      <vt:lpstr>ФИЗИОТЕРАПЕУТСКА ПРОЦЕНА</vt:lpstr>
      <vt:lpstr>ИСПИТИВАЊЕ ПОКРЕТЉИВОСТИ ВРАТНЕ КИЧМЕ</vt:lpstr>
      <vt:lpstr>Едукација пацијената са цервикалном синдромом </vt:lpstr>
      <vt:lpstr>Едукација пацијената</vt:lpstr>
      <vt:lpstr>Рехабилитациони третман цервикалног синдрома у акутном стадијуму</vt:lpstr>
      <vt:lpstr>Медицинска рехабилитација цервикалног синдрома у акутном стадијуму</vt:lpstr>
      <vt:lpstr>Медицинска рехабилитација цервикалног синдрома у акутном стадијуму</vt:lpstr>
      <vt:lpstr>Медицинска рехабилитација цервикалног синдрома у акутном стадијуму</vt:lpstr>
      <vt:lpstr>Медицинска рехабилитација цервикалног синдрома у акутном стадијуму</vt:lpstr>
      <vt:lpstr>Терапија у субакутном и хроничном стадијуму</vt:lpstr>
      <vt:lpstr>Физикална терапија за хронични цервикални синдром</vt:lpstr>
      <vt:lpstr>Физикална терапија за хронични цервикални синдром</vt:lpstr>
      <vt:lpstr>Физикална терапија за хронични цервикални синдром</vt:lpstr>
      <vt:lpstr>Физикална терапија цервикалног синдрома</vt:lpstr>
      <vt:lpstr>Препоруке за фиикалну терапију код пацијената са цервикалним синдромом</vt:lpstr>
      <vt:lpstr>Кинезитерапија </vt:lpstr>
      <vt:lpstr>Тракција </vt:lpstr>
      <vt:lpstr>Тракција вратног дела кичме </vt:lpstr>
      <vt:lpstr>Препоруке за пацијенте са цервикалним синдромом</vt:lpstr>
      <vt:lpstr>Препоруке за пацијенте са цервикалним синдромом</vt:lpstr>
      <vt:lpstr>Препоруке за пацијенте са цервикалним синдромом</vt:lpstr>
      <vt:lpstr>Препоруке за пацијенте са цервикалним синдромом</vt:lpstr>
      <vt:lpstr>Медицинска рехабилитација лумбалног синдрома</vt:lpstr>
      <vt:lpstr>Медицинска рехабилитација лумбалног синдрома- акутни стадијум</vt:lpstr>
      <vt:lpstr>Медицинска рехабилитација лумбалног синдрома-акутни стадијум</vt:lpstr>
      <vt:lpstr>Медицинска рехабилитација лумбалног синдрома-акутни стадијум</vt:lpstr>
      <vt:lpstr>Медицинска рехабилитација лумбалног синдрома-акутни стадијум</vt:lpstr>
      <vt:lpstr>Медицинска рехабилитација у субакутном стадијуму</vt:lpstr>
      <vt:lpstr>Медицинска рехабилитација у субакутном стадијуму</vt:lpstr>
      <vt:lpstr>Медицинска рехабилитација у субакутном стадијуму</vt:lpstr>
      <vt:lpstr>Медицинска рехабилитација у субакутном стадијуму</vt:lpstr>
      <vt:lpstr>Савети за пацијенте лумбалним синдромом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1043</cp:revision>
  <dcterms:created xsi:type="dcterms:W3CDTF">2002-12-17T12:07:36Z</dcterms:created>
  <dcterms:modified xsi:type="dcterms:W3CDTF">2024-08-30T08:28:39Z</dcterms:modified>
</cp:coreProperties>
</file>